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9"/>
  </p:notesMasterIdLst>
  <p:sldIdLst>
    <p:sldId id="500" r:id="rId2"/>
    <p:sldId id="493" r:id="rId3"/>
    <p:sldId id="495" r:id="rId4"/>
    <p:sldId id="498" r:id="rId5"/>
    <p:sldId id="501" r:id="rId6"/>
    <p:sldId id="485" r:id="rId7"/>
    <p:sldId id="5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1" autoAdjust="0"/>
    <p:restoredTop sz="88000" autoAdjust="0"/>
  </p:normalViewPr>
  <p:slideViewPr>
    <p:cSldViewPr snapToGrid="0">
      <p:cViewPr varScale="1">
        <p:scale>
          <a:sx n="94" d="100"/>
          <a:sy n="94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AB68E-0C78-4200-9401-AEAE917EE97A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5402C-4216-45B1-B14A-D7E360035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F5A5-9048-4A28-B7C9-F87243069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20B83-FD3B-4D9D-A943-065FA1513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9FC4-64B0-4F25-84A9-7FD62E32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7BC24-AF71-4A78-8534-3D7367F3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89392-1461-4CCC-90AA-21E5D89D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4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AAD4-3291-4F99-BD9E-349FDFB4C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13FA4-2D32-4B82-A242-B257CAADF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C60B1-51FC-4D03-B275-6F60DF9F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4989F-58DB-4655-A6EB-69AC6B4A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D20A6-BD7C-4623-94B9-4FCBE9DD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7AD4C-9EE7-46B4-A8CC-6729B32A8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DE6D7-071F-4976-82AC-07D84932D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BCC54-1803-4BBB-B599-2B2E7949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7F880-2E02-495F-8398-602DA413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74D3-9222-4BDB-A1AB-4F75FFCA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3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25BF93-B5BA-46A6-A73F-D5A9CD952915}"/>
              </a:ext>
            </a:extLst>
          </p:cNvPr>
          <p:cNvSpPr/>
          <p:nvPr userDrawn="1"/>
        </p:nvSpPr>
        <p:spPr>
          <a:xfrm>
            <a:off x="0" y="6546715"/>
            <a:ext cx="12192000" cy="3112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3EE945-6F28-4874-8DEF-9501170B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E5BEB-0641-4093-9BD8-84F6EB2A8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A24D8-8DBA-4E1C-968D-DE047022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95B08-71AA-4104-9C89-B2ED066F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0ED2-203B-460C-811A-238D02F5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2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2379E9C-2DC4-45FB-B4C5-068758FBA3F3}"/>
              </a:ext>
            </a:extLst>
          </p:cNvPr>
          <p:cNvSpPr/>
          <p:nvPr userDrawn="1"/>
        </p:nvSpPr>
        <p:spPr>
          <a:xfrm>
            <a:off x="0" y="6546715"/>
            <a:ext cx="12192000" cy="3112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D4FAE-47CE-47D9-B234-A34E1D8D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8256"/>
            <a:ext cx="10668000" cy="121941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0D2C-43AF-47B1-A024-A94B14D43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428039"/>
            <a:ext cx="1174172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6FAC7-E0D4-4338-B333-77FB0A2A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766" y="6546715"/>
            <a:ext cx="9127034" cy="31128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8F01-F061-4DCD-B3BB-92F7B396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52822C-3AB3-4C55-8945-FB05490D4EBF}"/>
              </a:ext>
            </a:extLst>
          </p:cNvPr>
          <p:cNvSpPr/>
          <p:nvPr userDrawn="1"/>
        </p:nvSpPr>
        <p:spPr>
          <a:xfrm>
            <a:off x="0" y="1178657"/>
            <a:ext cx="10668001" cy="5901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4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8F62-A5CD-4010-B6EC-2F7EC479A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1BC75-6D15-4F16-887D-C052F8FB9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91712-B332-4E96-89D4-EF963ACFF483}"/>
              </a:ext>
            </a:extLst>
          </p:cNvPr>
          <p:cNvSpPr/>
          <p:nvPr userDrawn="1"/>
        </p:nvSpPr>
        <p:spPr>
          <a:xfrm>
            <a:off x="-1" y="1178657"/>
            <a:ext cx="10668001" cy="5901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50E3868-DC60-4CEC-B37A-0C65F45368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8256"/>
            <a:ext cx="10668000" cy="121941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AAB14A-FC1C-4EC1-B648-BE0BDCC04A4D}"/>
              </a:ext>
            </a:extLst>
          </p:cNvPr>
          <p:cNvSpPr/>
          <p:nvPr userDrawn="1"/>
        </p:nvSpPr>
        <p:spPr>
          <a:xfrm>
            <a:off x="0" y="6546715"/>
            <a:ext cx="12192000" cy="3112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79E3938-BCDC-4C68-AD2B-37D9E9C5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764" y="6546715"/>
            <a:ext cx="9127035" cy="31128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D4C0547-550D-4C30-8E29-C294C2D9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46715"/>
            <a:ext cx="2743200" cy="311285"/>
          </a:xfrm>
        </p:spPr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971F216-371D-4826-80A4-4444B72E263E}"/>
              </a:ext>
            </a:extLst>
          </p:cNvPr>
          <p:cNvSpPr/>
          <p:nvPr userDrawn="1"/>
        </p:nvSpPr>
        <p:spPr>
          <a:xfrm>
            <a:off x="0" y="6546715"/>
            <a:ext cx="12192000" cy="3112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4D12B2-93F0-4D72-8228-C41B77CA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1932" y="6546715"/>
            <a:ext cx="9136867" cy="31128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11E870-AB1C-4EE2-ACFC-02A01351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46715"/>
            <a:ext cx="2743200" cy="311285"/>
          </a:xfrm>
        </p:spPr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13017-F9B9-4E4E-B5AA-55461856106D}"/>
              </a:ext>
            </a:extLst>
          </p:cNvPr>
          <p:cNvSpPr/>
          <p:nvPr userDrawn="1"/>
        </p:nvSpPr>
        <p:spPr>
          <a:xfrm>
            <a:off x="-1" y="1178657"/>
            <a:ext cx="10668001" cy="5901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35A073-4EA8-4217-8915-5BF147C5A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8256"/>
            <a:ext cx="10668000" cy="121941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77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0C6-D3F0-4D5E-9BA7-E788B0D41357}"/>
              </a:ext>
            </a:extLst>
          </p:cNvPr>
          <p:cNvSpPr/>
          <p:nvPr userDrawn="1"/>
        </p:nvSpPr>
        <p:spPr>
          <a:xfrm>
            <a:off x="0" y="6546715"/>
            <a:ext cx="12192000" cy="3112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C914A89-6C19-4E37-B108-6CD4EBF6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1382" y="6546715"/>
            <a:ext cx="7167418" cy="31128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CC1D69-93FA-4B58-80F8-4EE1C342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46715"/>
            <a:ext cx="2743200" cy="311285"/>
          </a:xfrm>
        </p:spPr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40EA57-934D-45E5-8F2F-686ABF3FB410}"/>
              </a:ext>
            </a:extLst>
          </p:cNvPr>
          <p:cNvSpPr/>
          <p:nvPr userDrawn="1"/>
        </p:nvSpPr>
        <p:spPr>
          <a:xfrm>
            <a:off x="0" y="1"/>
            <a:ext cx="2281382" cy="6858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4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39B484-68FF-409D-8485-D513515301C0}"/>
              </a:ext>
            </a:extLst>
          </p:cNvPr>
          <p:cNvSpPr/>
          <p:nvPr userDrawn="1"/>
        </p:nvSpPr>
        <p:spPr>
          <a:xfrm>
            <a:off x="0" y="6546715"/>
            <a:ext cx="12192000" cy="3112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AC4E4-2C6B-4289-A69E-60A11AC4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0DF9A-E750-4A76-B64A-5C447D33B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DA079-F62E-4C9E-BF75-83C123130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569F9-60BA-4A9E-ACA5-6A390149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598AA-C9A2-4BEB-968A-16112B5CA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D2B64F-B3CD-4A58-816A-E2E365B61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70633-05F6-4583-BBD1-37094B30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2153F-5474-4FF4-A4C1-DA96AFA9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9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445B-CECE-4D8B-B86F-78CB3E46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AA93E-0325-4A3C-9042-1EE0F6966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0E651-63BD-45E6-87B3-180B2F442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10BAC-4A81-48BF-A5C1-DE53E455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CEDDC-771B-404B-9D7C-18C52002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C44D0-0058-4986-AF27-89EE4C2E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2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EC56-C530-44FD-AAEA-CAAC9CCF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A513EB-A64E-4F39-B76E-5A0118256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C68EA-BD69-4C80-A8AF-7E250E26C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543E8-A13B-4902-92BB-1F1C80F7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370-9610-4D02-8FE1-181E299C67E4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FB2A2-AA0D-4593-9F50-FD370AF0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08B7A-E4F2-4844-9F9F-FCC24078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C3EA-CEEF-49AC-9058-FC41DD76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0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77CCF7-5E7B-4A83-AB87-1AD556A31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C3D6F-4F63-47DD-8FB3-2B83149A8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E7828-835A-4408-827F-F8C241F27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9BFE370-9610-4D02-8FE1-181E299C67E4}" type="datetimeFigureOut">
              <a:rPr lang="en-US" smtClean="0"/>
              <a:pPr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31144-1E42-4D97-BDFF-101B114A6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2D1A0-63DD-42A8-9707-FFDDCD3F9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46715"/>
            <a:ext cx="2743200" cy="311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34C3EA-CEEF-49AC-9058-FC41DD763E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3517"/>
            <a:ext cx="9144000" cy="191683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FY2023 Revised Budget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3658"/>
            <a:ext cx="9144000" cy="130797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Salem School Committee</a:t>
            </a:r>
          </a:p>
          <a:p>
            <a:r>
              <a:rPr lang="en-US" b="1" dirty="0">
                <a:solidFill>
                  <a:srgbClr val="C00000"/>
                </a:solidFill>
              </a:rPr>
              <a:t>Finance Subcommittee</a:t>
            </a:r>
          </a:p>
          <a:p>
            <a:r>
              <a:rPr lang="en-US" b="1" dirty="0">
                <a:solidFill>
                  <a:srgbClr val="C00000"/>
                </a:solidFill>
              </a:rPr>
              <a:t>May 9,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92" y="278817"/>
            <a:ext cx="5956234" cy="190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4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amount at each level of reduction?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2791" y="2043087"/>
            <a:ext cx="5770738" cy="303796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668545" y="4779389"/>
            <a:ext cx="40346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55118" y="2184489"/>
            <a:ext cx="2912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Finance Subcommittee requests administration to evaluate reductions from 4.6% to 3.0%.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5118" y="3731468"/>
            <a:ext cx="2545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for innovative solutions that minimize impact on students, staff, and schools.</a:t>
            </a:r>
          </a:p>
        </p:txBody>
      </p:sp>
    </p:spTree>
    <p:extLst>
      <p:ext uri="{BB962C8B-B14F-4D97-AF65-F5344CB8AC3E}">
        <p14:creationId xmlns:p14="http://schemas.microsoft.com/office/powerpoint/2010/main" val="258706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Recommendation: </a:t>
            </a:r>
            <a:r>
              <a:rPr lang="en-US" dirty="0"/>
              <a:t>Utilize existing operational resources to fund next year obligations where legally permitted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428038"/>
            <a:ext cx="11505063" cy="4351338"/>
          </a:xfrm>
        </p:spPr>
        <p:txBody>
          <a:bodyPr/>
          <a:lstStyle/>
          <a:p>
            <a:r>
              <a:rPr lang="en-US" dirty="0"/>
              <a:t>Sources of operational resources</a:t>
            </a:r>
          </a:p>
          <a:p>
            <a:pPr lvl="1"/>
            <a:r>
              <a:rPr lang="en-US" dirty="0"/>
              <a:t>Existing unspent balances in FY2022 supply and material accounts</a:t>
            </a:r>
          </a:p>
          <a:p>
            <a:pPr lvl="1"/>
            <a:r>
              <a:rPr lang="en-US" dirty="0"/>
              <a:t>Turnover savings and unfilled FY2022 positions</a:t>
            </a:r>
          </a:p>
          <a:p>
            <a:pPr lvl="1"/>
            <a:r>
              <a:rPr lang="en-US" dirty="0"/>
              <a:t>Unspent, unobligated special education tuition</a:t>
            </a:r>
          </a:p>
          <a:p>
            <a:r>
              <a:rPr lang="en-US" dirty="0"/>
              <a:t>Considerations</a:t>
            </a:r>
          </a:p>
          <a:p>
            <a:pPr lvl="1"/>
            <a:r>
              <a:rPr lang="en-US" dirty="0"/>
              <a:t>Prepay of FY2023 special education tuition as allowed under MGL</a:t>
            </a:r>
          </a:p>
          <a:p>
            <a:pPr lvl="1"/>
            <a:r>
              <a:rPr lang="en-US" dirty="0"/>
              <a:t>Create a special education tuition stabilization fund</a:t>
            </a:r>
          </a:p>
          <a:p>
            <a:pPr lvl="1"/>
            <a:r>
              <a:rPr lang="en-US" dirty="0"/>
              <a:t>Shift unspent FY2022 tuition to the stabilization fund in the event the reduction in FY2023 unanticipated tuition results in a budget shortfall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5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Special Education Tuition Expense – All Funding Sources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14" y="1724822"/>
            <a:ext cx="7204246" cy="4044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0772" y="2036190"/>
            <a:ext cx="4419519" cy="328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3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ACFC-CFDA-5BE6-F6BC-43271CEA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 Details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ED720-11DC-75D7-7F44-FB40DC8A5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88" y="1446664"/>
            <a:ext cx="11763957" cy="4297195"/>
          </a:xfrm>
        </p:spPr>
        <p:txBody>
          <a:bodyPr>
            <a:normAutofit fontScale="92500" lnSpcReduction="20000"/>
          </a:bodyPr>
          <a:lstStyle/>
          <a:p>
            <a:r>
              <a:rPr lang="en-US" sz="1600" b="1" dirty="0"/>
              <a:t>FY22 Adopted Budget				66,597,918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/>
              <a:t>FY23 Recommended Budget			69,675,213		3,077,295		4.62%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/>
              <a:t>Additional State Aid				(150,000)			69,525,213	4.40%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/>
              <a:t>Additional Offsets to FY23 Budget		</a:t>
            </a:r>
          </a:p>
          <a:p>
            <a:pPr lvl="1"/>
            <a:r>
              <a:rPr lang="en-US" sz="1400" b="1" dirty="0"/>
              <a:t>Pre-Pay Special Education Funds with FY22 Funds	</a:t>
            </a:r>
            <a:r>
              <a:rPr lang="en-US" sz="1600" b="1" dirty="0"/>
              <a:t>(550,000)			68,975,213	3.57%</a:t>
            </a:r>
          </a:p>
          <a:p>
            <a:pPr lvl="1"/>
            <a:r>
              <a:rPr lang="en-US" sz="1400" b="1" dirty="0"/>
              <a:t>Reduce FY23 Unanticipated Tuitions (1)	</a:t>
            </a:r>
            <a:r>
              <a:rPr lang="en-US" sz="1600" b="1" dirty="0"/>
              <a:t>	(300,000)			68,715,213	3.17%</a:t>
            </a:r>
          </a:p>
          <a:p>
            <a:pPr marL="457200" lvl="1" indent="0">
              <a:buNone/>
            </a:pPr>
            <a:endParaRPr lang="en-US" sz="1600" b="1" dirty="0"/>
          </a:p>
          <a:p>
            <a:r>
              <a:rPr lang="en-US" sz="1600" b="1" dirty="0"/>
              <a:t>Keep Daily Operations Manager Positions on ESSER	(77,250)			68,597,963	3.00%</a:t>
            </a:r>
          </a:p>
          <a:p>
            <a:endParaRPr lang="en-US" sz="1600" b="1" dirty="0"/>
          </a:p>
          <a:p>
            <a:r>
              <a:rPr lang="en-US" sz="1600" b="1" dirty="0"/>
              <a:t>FY2023 Revised Budget				68,597,963		2,000,045		3.00%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(1) Utilize newly created SE Tuition Stabilization Fund if Needed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C72DEA-C893-1BC4-FA32-DA4F1DE20868}"/>
              </a:ext>
            </a:extLst>
          </p:cNvPr>
          <p:cNvSpPr txBox="1"/>
          <p:nvPr/>
        </p:nvSpPr>
        <p:spPr>
          <a:xfrm>
            <a:off x="82300" y="5743860"/>
            <a:ext cx="1202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Cautionary note:  It is generally not best practice to rely on prior year funding to offset future year budgets.  This option is uniquely available to us given our current fiscal situation.  In FY2024, a funding source will need to be identified to cover this $600K in tuitions that would be funded using FY22 monies, unless tuition decreases next year. </a:t>
            </a:r>
          </a:p>
        </p:txBody>
      </p:sp>
    </p:spTree>
    <p:extLst>
      <p:ext uri="{BB962C8B-B14F-4D97-AF65-F5344CB8AC3E}">
        <p14:creationId xmlns:p14="http://schemas.microsoft.com/office/powerpoint/2010/main" val="280890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ADDF-39C3-4845-9F0F-6E1C234D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Revised Budget, Fiscal Year 2023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41" y="1484202"/>
            <a:ext cx="10161905" cy="426666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23274" y="5835192"/>
            <a:ext cx="9021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increase in the FY2023 Revised budget appears overstated by $150,000 which is the additional Chapter 70 funding that is assumed to be used to offset the budget increase.</a:t>
            </a:r>
          </a:p>
        </p:txBody>
      </p:sp>
    </p:spTree>
    <p:extLst>
      <p:ext uri="{BB962C8B-B14F-4D97-AF65-F5344CB8AC3E}">
        <p14:creationId xmlns:p14="http://schemas.microsoft.com/office/powerpoint/2010/main" val="99536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5508-8420-FD5C-B571-86A1DC5D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AF5B7-CD73-1A44-6FCF-0417D6B96A3C}"/>
              </a:ext>
            </a:extLst>
          </p:cNvPr>
          <p:cNvSpPr txBox="1">
            <a:spLocks/>
          </p:cNvSpPr>
          <p:nvPr/>
        </p:nvSpPr>
        <p:spPr>
          <a:xfrm>
            <a:off x="136478" y="1428038"/>
            <a:ext cx="1150506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Maintains integrity of initial proposal while working within city’s fiscal constraints</a:t>
            </a:r>
          </a:p>
          <a:p>
            <a:r>
              <a:rPr lang="en-US" dirty="0"/>
              <a:t>Does not resolve longstanding issues with Chapter 70- we must continue to ensure that Salem receive its fair share</a:t>
            </a:r>
          </a:p>
          <a:p>
            <a:r>
              <a:rPr lang="en-US" dirty="0"/>
              <a:t>Without additional state support, FY24 will be even more challenging</a:t>
            </a:r>
          </a:p>
          <a:p>
            <a:r>
              <a:rPr lang="en-US" dirty="0"/>
              <a:t>Conservative budgeting, circuit breaker and special education stabilization offer protection if there are unexpected special education costs in future budgets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82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32962</TotalTime>
  <Words>436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2_Office Theme</vt:lpstr>
      <vt:lpstr>FY2023 Revised Budget Proposal</vt:lpstr>
      <vt:lpstr>What is the amount at each level of reduction?</vt:lpstr>
      <vt:lpstr>Recommendation: Utilize existing operational resources to fund next year obligations where legally permitted</vt:lpstr>
      <vt:lpstr>Historical Special Education Tuition Expense – All Funding Sources</vt:lpstr>
      <vt:lpstr>Recommendation Details</vt:lpstr>
      <vt:lpstr>Revised Budget, Fiscal Year 2023</vt:lpstr>
      <vt:lpstr>Reflections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Banks</dc:creator>
  <cp:lastModifiedBy>Dr. Stephen Zrike</cp:lastModifiedBy>
  <cp:revision>288</cp:revision>
  <cp:lastPrinted>2021-03-01T23:11:41Z</cp:lastPrinted>
  <dcterms:created xsi:type="dcterms:W3CDTF">2021-01-25T19:54:54Z</dcterms:created>
  <dcterms:modified xsi:type="dcterms:W3CDTF">2022-05-08T21:59:24Z</dcterms:modified>
</cp:coreProperties>
</file>