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415-0BCF-E244-8FFD-02BA166F69E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12B4-430C-B448-929B-8E77D3AB6F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36821" y="193276"/>
            <a:ext cx="3406559" cy="193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2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415-0BCF-E244-8FFD-02BA166F69E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12B4-430C-B448-929B-8E77D3AB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1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415-0BCF-E244-8FFD-02BA166F69E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12B4-430C-B448-929B-8E77D3AB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5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chemeClr val="accent1">
                    <a:lumMod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>
                <a:solidFill>
                  <a:schemeClr val="accent6">
                    <a:lumMod val="50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415-0BCF-E244-8FFD-02BA166F69E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12B4-430C-B448-929B-8E77D3AB6F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67813" cy="4730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extBox 9"/>
          <p:cNvSpPr txBox="1">
            <a:spLocks noChangeArrowheads="1"/>
          </p:cNvSpPr>
          <p:nvPr userDrawn="1"/>
        </p:nvSpPr>
        <p:spPr bwMode="auto">
          <a:xfrm>
            <a:off x="123825" y="58738"/>
            <a:ext cx="26373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chemeClr val="bg1"/>
                </a:solidFill>
                <a:latin typeface="Century Gothic" charset="0"/>
              </a:rPr>
              <a:t>SALEM PUBLIC </a:t>
            </a:r>
            <a:r>
              <a:rPr lang="en-US" sz="1600" dirty="0">
                <a:solidFill>
                  <a:schemeClr val="bg1"/>
                </a:solidFill>
                <a:latin typeface="Century Gothic" charset="0"/>
              </a:rPr>
              <a:t>SCHOOLS</a:t>
            </a:r>
            <a:endParaRPr lang="en-US" sz="1400" i="1" dirty="0">
              <a:solidFill>
                <a:schemeClr val="bg1"/>
              </a:solidFill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415-0BCF-E244-8FFD-02BA166F69E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12B4-430C-B448-929B-8E77D3AB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6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1" i="0">
                <a:solidFill>
                  <a:schemeClr val="accent6">
                    <a:lumMod val="50000"/>
                  </a:schemeClr>
                </a:solidFill>
                <a:latin typeface="Century Gothic"/>
                <a:cs typeface="Century Gothic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1" i="0">
                <a:solidFill>
                  <a:srgbClr val="984807"/>
                </a:solidFill>
                <a:latin typeface="Century Gothic"/>
                <a:cs typeface="Century Gothic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415-0BCF-E244-8FFD-02BA166F69E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12B4-430C-B448-929B-8E77D3AB6F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67813" cy="4730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TextBox 9"/>
          <p:cNvSpPr txBox="1">
            <a:spLocks noChangeArrowheads="1"/>
          </p:cNvSpPr>
          <p:nvPr userDrawn="1"/>
        </p:nvSpPr>
        <p:spPr bwMode="auto">
          <a:xfrm>
            <a:off x="123825" y="58738"/>
            <a:ext cx="26373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chemeClr val="bg1"/>
                </a:solidFill>
                <a:latin typeface="Century Gothic" charset="0"/>
              </a:rPr>
              <a:t>SALEM PUBLIC </a:t>
            </a:r>
            <a:r>
              <a:rPr lang="en-US" sz="1600" dirty="0">
                <a:solidFill>
                  <a:schemeClr val="bg1"/>
                </a:solidFill>
                <a:latin typeface="Century Gothic" charset="0"/>
              </a:rPr>
              <a:t>SCHOOLS</a:t>
            </a:r>
            <a:endParaRPr lang="en-US" sz="1400" i="1" dirty="0">
              <a:solidFill>
                <a:schemeClr val="bg1"/>
              </a:solidFill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63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415-0BCF-E244-8FFD-02BA166F69E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12B4-430C-B448-929B-8E77D3AB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3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415-0BCF-E244-8FFD-02BA166F69E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12B4-430C-B448-929B-8E77D3AB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7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415-0BCF-E244-8FFD-02BA166F69E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12B4-430C-B448-929B-8E77D3AB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3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415-0BCF-E244-8FFD-02BA166F69E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12B4-430C-B448-929B-8E77D3AB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415-0BCF-E244-8FFD-02BA166F69E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12B4-430C-B448-929B-8E77D3AB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4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97415-0BCF-E244-8FFD-02BA166F69E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12B4-430C-B448-929B-8E77D3AB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0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accent1">
              <a:lumMod val="75000"/>
            </a:schemeClr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57424"/>
            <a:ext cx="9144000" cy="3508375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charset="0"/>
              </a:rPr>
              <a:t>Salem High School</a:t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>AP, SAT, ACT, </a:t>
            </a:r>
            <a:r>
              <a:rPr lang="en-US" dirty="0" smtClean="0">
                <a:latin typeface="Garamond" charset="0"/>
              </a:rPr>
              <a:t/>
            </a:r>
            <a:br>
              <a:rPr lang="en-US" dirty="0" smtClean="0">
                <a:latin typeface="Garamond" charset="0"/>
              </a:rPr>
            </a:br>
            <a:r>
              <a:rPr lang="en-US" dirty="0" smtClean="0">
                <a:latin typeface="Garamond" charset="0"/>
              </a:rPr>
              <a:t>Graduation </a:t>
            </a:r>
            <a:r>
              <a:rPr lang="en-US" dirty="0">
                <a:latin typeface="Garamond" charset="0"/>
              </a:rPr>
              <a:t>&amp; Dropout Rate</a:t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3917"/>
            <a:ext cx="8229600" cy="442224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sz="3400" dirty="0" smtClean="0">
              <a:solidFill>
                <a:srgbClr val="376092"/>
              </a:solidFill>
              <a:latin typeface="Garamond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Garamond" charset="0"/>
              </a:rPr>
              <a:t>• </a:t>
            </a:r>
            <a:r>
              <a:rPr lang="en-US" dirty="0">
                <a:latin typeface="Garamond" charset="0"/>
              </a:rPr>
              <a:t>Online Credit Recovery program (previously </a:t>
            </a:r>
            <a:r>
              <a:rPr lang="en-US" dirty="0" err="1">
                <a:latin typeface="Garamond" charset="0"/>
              </a:rPr>
              <a:t>NovaNet</a:t>
            </a:r>
            <a:r>
              <a:rPr lang="en-US" dirty="0">
                <a:latin typeface="Garamond" charset="0"/>
              </a:rPr>
              <a:t>, now </a:t>
            </a:r>
            <a:r>
              <a:rPr lang="en-US" dirty="0" err="1">
                <a:latin typeface="Garamond" charset="0"/>
              </a:rPr>
              <a:t>GradPoint</a:t>
            </a:r>
            <a:r>
              <a:rPr lang="en-US" dirty="0">
                <a:latin typeface="Garamond" charset="0"/>
              </a:rPr>
              <a:t>)</a:t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/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>• Creation of Summer School</a:t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/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>• Increased summer opportunities for Special Education and ELL students</a:t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/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>• Establishment of the Bridge Academy, Salem Prep, and the New Liberty Charter School</a:t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/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>• Collaboration with community partners such as SSU, LEAP for Education, Boys and Girls Club, YMCA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2833" y="687917"/>
            <a:ext cx="8752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aramond" charset="0"/>
              </a:rPr>
              <a:t>Decreased Dropout Rates and Increased Graduation Rates </a:t>
            </a:r>
            <a:endParaRPr lang="en-US" sz="2400" b="1" dirty="0">
              <a:solidFill>
                <a:srgbClr val="376092"/>
              </a:solidFill>
              <a:latin typeface="Garamond" charset="0"/>
            </a:endParaRPr>
          </a:p>
          <a:p>
            <a:pPr algn="ctr"/>
            <a:r>
              <a:rPr lang="en-US" sz="2400" b="1" dirty="0">
                <a:solidFill>
                  <a:srgbClr val="376092"/>
                </a:solidFill>
                <a:latin typeface="Garamond" charset="0"/>
              </a:rPr>
              <a:t>District &amp; Community Supports at </a:t>
            </a:r>
            <a:r>
              <a:rPr lang="en-US" sz="2400" b="1" dirty="0" smtClean="0">
                <a:solidFill>
                  <a:srgbClr val="376092"/>
                </a:solidFill>
                <a:latin typeface="Garamond" charset="0"/>
              </a:rPr>
              <a:t>SHS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372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221315"/>
              </p:ext>
            </p:extLst>
          </p:nvPr>
        </p:nvGraphicFramePr>
        <p:xfrm>
          <a:off x="936978" y="1233311"/>
          <a:ext cx="7238998" cy="4794251"/>
        </p:xfrm>
        <a:graphic>
          <a:graphicData uri="http://schemas.openxmlformats.org/drawingml/2006/table">
            <a:tbl>
              <a:tblPr/>
              <a:tblGrid>
                <a:gridCol w="963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59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5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59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4195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Salem High School 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Advanced Placement (AP)</a:t>
                      </a:r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Data </a:t>
                      </a: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2009-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School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# of Students Enrolled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in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AP Courses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# of Students Scoring  3+ 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 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Exam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of Students Scoring 3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on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an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AP Exam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# of AP Exams Taken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# of AP Exams with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Score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of 3+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of AP Exams 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with a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Score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of 3+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0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-2009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50.0%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178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40.4%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0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-2010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56.1%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55.6%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0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-2011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57.1%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301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47.0%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0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-2012</a:t>
                      </a:r>
                      <a:endParaRPr lang="en-US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en-US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en-US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Times New Roman"/>
                        </a:rPr>
                        <a:t>63.1%</a:t>
                      </a:r>
                      <a:endParaRPr lang="en-US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Times New Roman"/>
                        </a:rPr>
                        <a:t>314</a:t>
                      </a:r>
                      <a:endParaRPr lang="en-US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Times New Roman"/>
                        </a:rPr>
                        <a:t>195</a:t>
                      </a:r>
                      <a:endParaRPr lang="en-US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Times New Roman"/>
                        </a:rPr>
                        <a:t>62.1</a:t>
                      </a: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0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2012-2013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165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60.6%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312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165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52.9%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0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2013-2014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52.0%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510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219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42.9%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0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2014-2015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51.0%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422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177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41.9%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7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1000"/>
            <a:ext cx="8229600" cy="4475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Garamond" charset="0"/>
              </a:rPr>
              <a:t>• </a:t>
            </a:r>
            <a:r>
              <a:rPr lang="en-US" sz="2000" dirty="0">
                <a:latin typeface="Garamond" charset="0"/>
              </a:rPr>
              <a:t>Twice the number of students taking AP </a:t>
            </a:r>
            <a:r>
              <a:rPr lang="en-US" sz="2000" dirty="0" smtClean="0">
                <a:latin typeface="Garamond" charset="0"/>
              </a:rPr>
              <a:t>classes</a:t>
            </a:r>
          </a:p>
          <a:p>
            <a:pPr marL="0" indent="0">
              <a:buNone/>
            </a:pPr>
            <a:r>
              <a:rPr lang="en-US" sz="2000" dirty="0">
                <a:latin typeface="Garamond" charset="0"/>
              </a:rPr>
              <a:t/>
            </a:r>
            <a:br>
              <a:rPr lang="en-US" sz="2000" dirty="0">
                <a:latin typeface="Garamond" charset="0"/>
              </a:rPr>
            </a:br>
            <a:r>
              <a:rPr lang="en-US" sz="2000" dirty="0" smtClean="0">
                <a:latin typeface="Garamond" charset="0"/>
              </a:rPr>
              <a:t>• </a:t>
            </a:r>
            <a:r>
              <a:rPr lang="en-US" sz="2000" dirty="0">
                <a:latin typeface="Garamond" charset="0"/>
              </a:rPr>
              <a:t>Two to three times as many AP exams being </a:t>
            </a:r>
            <a:r>
              <a:rPr lang="en-US" sz="2000" dirty="0" smtClean="0">
                <a:latin typeface="Garamond" charset="0"/>
              </a:rPr>
              <a:t>taken</a:t>
            </a:r>
          </a:p>
          <a:p>
            <a:pPr marL="0" indent="0">
              <a:buNone/>
            </a:pPr>
            <a:r>
              <a:rPr lang="en-US" sz="2000" dirty="0">
                <a:latin typeface="Garamond" charset="0"/>
              </a:rPr>
              <a:t/>
            </a:r>
            <a:br>
              <a:rPr lang="en-US" sz="2000" dirty="0">
                <a:latin typeface="Garamond" charset="0"/>
              </a:rPr>
            </a:br>
            <a:r>
              <a:rPr lang="en-US" sz="2000" dirty="0" smtClean="0">
                <a:latin typeface="Garamond" charset="0"/>
              </a:rPr>
              <a:t>• </a:t>
            </a:r>
            <a:r>
              <a:rPr lang="en-US" sz="2000" dirty="0">
                <a:latin typeface="Garamond" charset="0"/>
              </a:rPr>
              <a:t>There is the same number of students getting a qualifying score (3+) on an AP exam as there used to be number of students taking an AP </a:t>
            </a:r>
            <a:r>
              <a:rPr lang="en-US" sz="2000" dirty="0" smtClean="0">
                <a:latin typeface="Garamond" charset="0"/>
              </a:rPr>
              <a:t>class</a:t>
            </a:r>
          </a:p>
          <a:p>
            <a:pPr marL="0" indent="0">
              <a:buNone/>
            </a:pPr>
            <a:r>
              <a:rPr lang="en-US" sz="2000" dirty="0">
                <a:latin typeface="Garamond" charset="0"/>
              </a:rPr>
              <a:t/>
            </a:r>
            <a:br>
              <a:rPr lang="en-US" sz="2000" dirty="0">
                <a:latin typeface="Garamond" charset="0"/>
              </a:rPr>
            </a:br>
            <a:r>
              <a:rPr lang="en-US" sz="2000" dirty="0" smtClean="0">
                <a:latin typeface="Garamond" charset="0"/>
              </a:rPr>
              <a:t>• </a:t>
            </a:r>
            <a:r>
              <a:rPr lang="en-US" sz="2000" dirty="0">
                <a:latin typeface="Garamond" charset="0"/>
              </a:rPr>
              <a:t>There is the same number of AP exams with a qualifying score (3+) as there used to be the number of AP exams administered at </a:t>
            </a:r>
            <a:r>
              <a:rPr lang="en-US" sz="2000" dirty="0" smtClean="0">
                <a:latin typeface="Garamond" charset="0"/>
              </a:rPr>
              <a:t>SHS</a:t>
            </a:r>
          </a:p>
          <a:p>
            <a:pPr marL="0" indent="0">
              <a:buNone/>
            </a:pPr>
            <a:r>
              <a:rPr lang="en-US" sz="2000" dirty="0">
                <a:latin typeface="Garamond" charset="0"/>
              </a:rPr>
              <a:t/>
            </a:r>
            <a:br>
              <a:rPr lang="en-US" sz="2000" dirty="0">
                <a:latin typeface="Garamond" charset="0"/>
              </a:rPr>
            </a:br>
            <a:r>
              <a:rPr lang="en-US" sz="2000" dirty="0">
                <a:latin typeface="Garamond" charset="0"/>
              </a:rPr>
              <a:t>• All students are being encouraged to challenge themselves with honors and AP courses</a:t>
            </a:r>
            <a:br>
              <a:rPr lang="en-US" sz="2000" dirty="0">
                <a:latin typeface="Garamond" charset="0"/>
              </a:rPr>
            </a:br>
            <a:endParaRPr lang="en-US" sz="2000" dirty="0" smtClean="0">
              <a:latin typeface="Garamond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aramond" charset="0"/>
              </a:rPr>
              <a:t>• </a:t>
            </a:r>
            <a:r>
              <a:rPr lang="en-US" sz="2000" dirty="0">
                <a:latin typeface="Garamond" charset="0"/>
              </a:rPr>
              <a:t>Salem High School pays for all AP exams</a:t>
            </a:r>
            <a:br>
              <a:rPr lang="en-US" sz="2000" dirty="0">
                <a:latin typeface="Garamond" charset="0"/>
              </a:rPr>
            </a:br>
            <a:r>
              <a:rPr lang="en-US" sz="2000" dirty="0" smtClean="0">
                <a:latin typeface="Garamond" charset="0"/>
              </a:rPr>
              <a:t>• </a:t>
            </a:r>
            <a:r>
              <a:rPr lang="en-US" sz="2000" dirty="0">
                <a:latin typeface="Garamond" charset="0"/>
              </a:rPr>
              <a:t>Partnership with Mass Insight for Education (Grant &amp; Collaboration)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60917" y="772583"/>
            <a:ext cx="799041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376092"/>
                </a:solidFill>
                <a:latin typeface="Garamond" charset="0"/>
              </a:rPr>
              <a:t>Data Highlights of Advanced Placement at Salem High School since </a:t>
            </a:r>
            <a:r>
              <a:rPr lang="en-US" sz="2400" b="1" dirty="0" smtClean="0">
                <a:solidFill>
                  <a:srgbClr val="376092"/>
                </a:solidFill>
                <a:latin typeface="Garamond" charset="0"/>
              </a:rPr>
              <a:t>2010</a:t>
            </a:r>
            <a:r>
              <a:rPr lang="en-US" sz="2400" b="1" dirty="0">
                <a:solidFill>
                  <a:srgbClr val="376092"/>
                </a:solidFill>
                <a:latin typeface="Garamond" charset="0"/>
              </a:rPr>
              <a:t/>
            </a:r>
            <a:br>
              <a:rPr lang="en-US" sz="2400" b="1" dirty="0">
                <a:solidFill>
                  <a:srgbClr val="376092"/>
                </a:solidFill>
                <a:latin typeface="Garamond" charset="0"/>
              </a:rPr>
            </a:br>
            <a:endParaRPr lang="en-US" sz="2400" b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7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310049"/>
              </p:ext>
            </p:extLst>
          </p:nvPr>
        </p:nvGraphicFramePr>
        <p:xfrm>
          <a:off x="1190978" y="973667"/>
          <a:ext cx="6654799" cy="5023556"/>
        </p:xfrm>
        <a:graphic>
          <a:graphicData uri="http://schemas.openxmlformats.org/drawingml/2006/table">
            <a:tbl>
              <a:tblPr/>
              <a:tblGrid>
                <a:gridCol w="124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3646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Salem High School 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SAT</a:t>
                      </a:r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Data 2012-2016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(through October 2015)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4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Class of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# of Students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Taking the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SATs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Verbal/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Critical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Reading Score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Math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Score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Score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496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505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1001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480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481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961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478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490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968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</a:t>
                      </a:r>
                      <a:endParaRPr lang="en-US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500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498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998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113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512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506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1018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3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843789"/>
              </p:ext>
            </p:extLst>
          </p:nvPr>
        </p:nvGraphicFramePr>
        <p:xfrm>
          <a:off x="880534" y="1600200"/>
          <a:ext cx="7238998" cy="4138613"/>
        </p:xfrm>
        <a:graphic>
          <a:graphicData uri="http://schemas.openxmlformats.org/drawingml/2006/table">
            <a:tbl>
              <a:tblPr/>
              <a:tblGrid>
                <a:gridCol w="963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59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5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59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4207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Salem High School 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ACT</a:t>
                      </a:r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Data 2012-2016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(through</a:t>
                      </a:r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September 2015)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Class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of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# of Students Taking the</a:t>
                      </a:r>
                      <a:r>
                        <a:rPr lang="en-US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ACTs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 English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Score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Math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Score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 Reading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Score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 Science Reasoning Score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 Composite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Score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62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18.5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19.5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19.9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20.0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19.7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56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21.5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21.5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22.2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20.9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21.5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33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19.9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21.9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21.3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20.9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20.9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44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22.6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22.4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24.2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22.4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23.0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18.3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19.4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19.5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17.8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19.0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3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0417"/>
            <a:ext cx="8229600" cy="4485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Garamond" charset="0"/>
              </a:rPr>
              <a:t>• </a:t>
            </a:r>
            <a:r>
              <a:rPr lang="en-US" sz="2200" dirty="0">
                <a:latin typeface="Garamond" charset="0"/>
              </a:rPr>
              <a:t>Salem High School pays for and administers the PSAT exam to all </a:t>
            </a:r>
            <a:r>
              <a:rPr lang="en-US" sz="2200" dirty="0" smtClean="0">
                <a:latin typeface="Garamond" charset="0"/>
              </a:rPr>
              <a:t>Sophomores </a:t>
            </a:r>
            <a:r>
              <a:rPr lang="en-US" sz="2200" dirty="0">
                <a:latin typeface="Garamond" charset="0"/>
              </a:rPr>
              <a:t>and Juniors each year</a:t>
            </a:r>
            <a:br>
              <a:rPr lang="en-US" sz="2200" dirty="0">
                <a:latin typeface="Garamond" charset="0"/>
              </a:rPr>
            </a:br>
            <a:r>
              <a:rPr lang="en-US" sz="2200" dirty="0">
                <a:latin typeface="Garamond" charset="0"/>
              </a:rPr>
              <a:t/>
            </a:r>
            <a:br>
              <a:rPr lang="en-US" sz="2200" dirty="0">
                <a:latin typeface="Garamond" charset="0"/>
              </a:rPr>
            </a:br>
            <a:r>
              <a:rPr lang="en-US" sz="2200" dirty="0">
                <a:latin typeface="Garamond" charset="0"/>
              </a:rPr>
              <a:t>• Salem High School administers the SAT and ACT exams on site in the fall and spring</a:t>
            </a:r>
            <a:br>
              <a:rPr lang="en-US" sz="2200" dirty="0">
                <a:latin typeface="Garamond" charset="0"/>
              </a:rPr>
            </a:br>
            <a:r>
              <a:rPr lang="en-US" sz="2200" dirty="0">
                <a:latin typeface="Garamond" charset="0"/>
              </a:rPr>
              <a:t/>
            </a:r>
            <a:br>
              <a:rPr lang="en-US" sz="2200" dirty="0">
                <a:latin typeface="Garamond" charset="0"/>
              </a:rPr>
            </a:br>
            <a:r>
              <a:rPr lang="en-US" sz="2200" dirty="0">
                <a:latin typeface="Garamond" charset="0"/>
              </a:rPr>
              <a:t>• Guidance and parents are working together to start an SAT Prep course at Salem High School </a:t>
            </a:r>
            <a:br>
              <a:rPr lang="en-US" sz="2200" dirty="0">
                <a:latin typeface="Garamond" charset="0"/>
              </a:rPr>
            </a:br>
            <a:r>
              <a:rPr lang="en-US" sz="2200" dirty="0">
                <a:latin typeface="Garamond" charset="0"/>
              </a:rPr>
              <a:t/>
            </a:r>
            <a:br>
              <a:rPr lang="en-US" sz="2200" dirty="0">
                <a:latin typeface="Garamond" charset="0"/>
              </a:rPr>
            </a:br>
            <a:r>
              <a:rPr lang="en-US" sz="2200" dirty="0">
                <a:latin typeface="Garamond" charset="0"/>
              </a:rPr>
              <a:t>• Students continue to be encouraged to take the SATs and ACTs as part of being college and career ready </a:t>
            </a:r>
            <a:r>
              <a:rPr lang="en-US" dirty="0">
                <a:latin typeface="Garamond" charset="0"/>
              </a:rPr>
              <a:t/>
            </a:r>
            <a:br>
              <a:rPr lang="en-US" dirty="0">
                <a:latin typeface="Garamond" charset="0"/>
              </a:rPr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783167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376092"/>
                </a:solidFill>
                <a:latin typeface="Garamond" charset="0"/>
              </a:rPr>
              <a:t>SATs &amp; ACTs at Salem High </a:t>
            </a:r>
            <a:r>
              <a:rPr lang="en-US" sz="3200" b="1" dirty="0" smtClean="0">
                <a:solidFill>
                  <a:srgbClr val="376092"/>
                </a:solidFill>
                <a:latin typeface="Garamond" charset="0"/>
              </a:rPr>
              <a:t>School</a:t>
            </a:r>
            <a:r>
              <a:rPr lang="en-US" sz="3200" b="1" dirty="0">
                <a:solidFill>
                  <a:srgbClr val="376092"/>
                </a:solidFill>
                <a:latin typeface="Garamond" charset="0"/>
              </a:rPr>
              <a:t/>
            </a:r>
            <a:br>
              <a:rPr lang="en-US" sz="3200" b="1" dirty="0">
                <a:solidFill>
                  <a:srgbClr val="376092"/>
                </a:solidFill>
                <a:latin typeface="Garamond" charset="0"/>
              </a:rPr>
            </a:br>
            <a:r>
              <a:rPr lang="en-US" sz="3200" b="1" dirty="0">
                <a:solidFill>
                  <a:srgbClr val="376092"/>
                </a:solidFill>
                <a:latin typeface="Garamond" charset="0"/>
              </a:rPr>
              <a:t/>
            </a:r>
            <a:br>
              <a:rPr lang="en-US" sz="3200" b="1" dirty="0">
                <a:solidFill>
                  <a:srgbClr val="376092"/>
                </a:solidFill>
                <a:latin typeface="Garamond" charset="0"/>
              </a:rPr>
            </a:br>
            <a:endParaRPr lang="en-US" sz="3200" b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459861"/>
              </p:ext>
            </p:extLst>
          </p:nvPr>
        </p:nvGraphicFramePr>
        <p:xfrm>
          <a:off x="1289755" y="1219200"/>
          <a:ext cx="6400799" cy="4835526"/>
        </p:xfrm>
        <a:graphic>
          <a:graphicData uri="http://schemas.openxmlformats.org/drawingml/2006/table">
            <a:tbl>
              <a:tblPr/>
              <a:tblGrid>
                <a:gridCol w="1198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8021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Salem High School 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Graduation Rate</a:t>
                      </a:r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Data 2008-2015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Class of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4-Year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Graduation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Rate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4-Year Adjusted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Graduation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Rate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5-Year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Graduation</a:t>
                      </a:r>
                      <a:endParaRPr lang="en-US" sz="1200" kern="1200" baseline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Rate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5-Year Adjusted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Graduation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Rate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68.3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71.0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70.8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74.1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76.1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78.5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77.0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80.6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80.2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80.9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81.4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82.4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81.7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83.6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86.9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88.9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78.9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86.0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83.1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89.1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87.5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91.7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89.2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92.9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88.3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89.9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91.2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(Preliminary)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92.2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(Preliminary)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7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157436"/>
              </p:ext>
            </p:extLst>
          </p:nvPr>
        </p:nvGraphicFramePr>
        <p:xfrm>
          <a:off x="1430867" y="1275645"/>
          <a:ext cx="6324599" cy="4835526"/>
        </p:xfrm>
        <a:graphic>
          <a:graphicData uri="http://schemas.openxmlformats.org/drawingml/2006/table">
            <a:tbl>
              <a:tblPr/>
              <a:tblGrid>
                <a:gridCol w="1381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8021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Salem High School 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Dropout Rate</a:t>
                      </a:r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Data 2008-2015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Class of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4-Year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Dropout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Rate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4-Year Adjusted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Dropout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Rate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5-Year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Dropout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Rate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5-Year Adjusted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Dropout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Rate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18.9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17.2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18.1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16.6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14.4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12.4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15.5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13.1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9.9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8.2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10.5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8.2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5.6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5.1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5.7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5.5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8.8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5.6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9.5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6.5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5.7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3.8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5.1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3.3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3.9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3.4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3.6 (Preliminary)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3.9 (Preliminary)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110"/>
            <a:ext cx="8229600" cy="484205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800" dirty="0">
                <a:solidFill>
                  <a:schemeClr val="accent1">
                    <a:lumMod val="75000"/>
                  </a:schemeClr>
                </a:solidFill>
                <a:latin typeface="Garamond" charset="0"/>
              </a:rPr>
              <a:t/>
            </a:r>
            <a:br>
              <a:rPr lang="en-US" sz="3800" dirty="0">
                <a:solidFill>
                  <a:schemeClr val="accent1">
                    <a:lumMod val="75000"/>
                  </a:schemeClr>
                </a:solidFill>
                <a:latin typeface="Garamond" charset="0"/>
              </a:rPr>
            </a:br>
            <a:r>
              <a:rPr lang="en-US" dirty="0">
                <a:latin typeface="Garamond" charset="0"/>
              </a:rPr>
              <a:t>• Graduation and dropout rates continue to improve</a:t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/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>• Common planning time for ninth and tenth grade core subject teams</a:t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/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>• Improved Child Study Team process (school-wide, grade level, individual student)</a:t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/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>• Improved Tier I instruction with scaffolds and supports within the classroom</a:t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/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>• Increased intervention opportunities within the school day</a:t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/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>• Increased support personnel within the school day</a:t>
            </a:r>
            <a:br>
              <a:rPr lang="en-US" dirty="0">
                <a:latin typeface="Garamond" charset="0"/>
              </a:rPr>
            </a:br>
            <a:r>
              <a:rPr lang="en-US" dirty="0">
                <a:latin typeface="Garamond" charset="0"/>
              </a:rPr>
              <a:t/>
            </a:r>
            <a:br>
              <a:rPr lang="en-US" dirty="0">
                <a:latin typeface="Garamond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2833" y="560917"/>
            <a:ext cx="8752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aramond" charset="0"/>
              </a:rPr>
              <a:t>Decreased Dropout Rates and Increased Graduation Rates 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aramond" charset="0"/>
              </a:rPr>
              <a:t> Instructional &amp; Structural Supports at SHS</a:t>
            </a:r>
          </a:p>
        </p:txBody>
      </p:sp>
    </p:spTree>
    <p:extLst>
      <p:ext uri="{BB962C8B-B14F-4D97-AF65-F5344CB8AC3E}">
        <p14:creationId xmlns:p14="http://schemas.microsoft.com/office/powerpoint/2010/main" val="421502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471</Words>
  <Application>Microsoft Office PowerPoint</Application>
  <PresentationFormat>On-screen Show (4:3)</PresentationFormat>
  <Paragraphs>270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Century Gothic</vt:lpstr>
      <vt:lpstr>Garamond</vt:lpstr>
      <vt:lpstr>Georgia</vt:lpstr>
      <vt:lpstr>Times New Roman</vt:lpstr>
      <vt:lpstr>Office Theme</vt:lpstr>
      <vt:lpstr>Salem High School AP, SAT, ACT,  Graduation &amp; Dropout Rate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Together as a Team</dc:title>
  <dc:creator>Jill Conrad</dc:creator>
  <cp:lastModifiedBy>Eileen Sacco</cp:lastModifiedBy>
  <cp:revision>15</cp:revision>
  <dcterms:created xsi:type="dcterms:W3CDTF">2015-07-28T17:49:19Z</dcterms:created>
  <dcterms:modified xsi:type="dcterms:W3CDTF">2015-11-16T20:37:52Z</dcterms:modified>
</cp:coreProperties>
</file>